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</p:sldIdLst>
  <p:sldSz cx="12192000" cy="6858000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A8AA"/>
    <a:srgbClr val="134F4F"/>
    <a:srgbClr val="3C5A5A"/>
    <a:srgbClr val="479B95"/>
    <a:srgbClr val="2AAAA4"/>
    <a:srgbClr val="FCCA2F"/>
    <a:srgbClr val="99CCFF"/>
    <a:srgbClr val="008080"/>
    <a:srgbClr val="00B0F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58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6154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1881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806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61182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8203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95618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1141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98388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5641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5951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254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933B-549F-443F-BC42-53271216596B}" type="datetimeFigureOut">
              <a:rPr lang="es-ES" smtClean="0"/>
              <a:t>26/10/2021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1659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hyperlink" Target="mailto:seprua@us.es" TargetMode="External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hyperlink" Target="https://recursoshumanos.us.es/index.php?page=seprus" TargetMode="External"/><Relationship Id="rId16" Type="http://schemas.openxmlformats.org/officeDocument/2006/relationships/image" Target="../media/image14.png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untadeandalucia.es/organismos/saludyfamilias/servicios/actualidad/noticias/detalle/255711.html" TargetMode="External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hyperlink" Target="mailto:seprua@us.es" TargetMode="External"/><Relationship Id="rId7" Type="http://schemas.openxmlformats.org/officeDocument/2006/relationships/hyperlink" Target="https://www.youtube.com/watch?v=XR3FbCn2QpY" TargetMode="External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hyperlink" Target="https://recursoshumanos.us.es/index.php?page=seprus" TargetMode="External"/><Relationship Id="rId16" Type="http://schemas.openxmlformats.org/officeDocument/2006/relationships/image" Target="../media/image24.png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9.jpg"/><Relationship Id="rId5" Type="http://schemas.openxmlformats.org/officeDocument/2006/relationships/image" Target="../media/image3.png"/><Relationship Id="rId15" Type="http://schemas.openxmlformats.org/officeDocument/2006/relationships/image" Target="../media/image23.png"/><Relationship Id="rId10" Type="http://schemas.openxmlformats.org/officeDocument/2006/relationships/hyperlink" Target="http://www.juntadeandalucia.es/export/drupaljda/folleto_digital.pdf" TargetMode="External"/><Relationship Id="rId19" Type="http://schemas.openxmlformats.org/officeDocument/2006/relationships/image" Target="../media/image27.png"/><Relationship Id="rId4" Type="http://schemas.openxmlformats.org/officeDocument/2006/relationships/image" Target="../media/image2.png"/><Relationship Id="rId9" Type="http://schemas.openxmlformats.org/officeDocument/2006/relationships/hyperlink" Target="https://juntadeandalucia.es/organismos/saludyfamilias/areas/planificacion/plan-integral/paginas/plan-ictus.html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3"/>
          <p:cNvSpPr>
            <a:spLocks noChangeArrowheads="1"/>
          </p:cNvSpPr>
          <p:nvPr/>
        </p:nvSpPr>
        <p:spPr bwMode="auto">
          <a:xfrm>
            <a:off x="11050375" y="191715"/>
            <a:ext cx="11898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s-ES" sz="1200" dirty="0" smtClean="0">
                <a:solidFill>
                  <a:schemeClr val="accent2"/>
                </a:solidFill>
              </a:rPr>
              <a:t>Píldora nº 237.1</a:t>
            </a:r>
          </a:p>
          <a:p>
            <a:pPr algn="ctr">
              <a:tabLst>
                <a:tab pos="88900" algn="l"/>
              </a:tabLst>
            </a:pPr>
            <a:r>
              <a:rPr lang="es-ES" sz="1200" dirty="0" smtClean="0">
                <a:solidFill>
                  <a:schemeClr val="accent2"/>
                </a:solidFill>
              </a:rPr>
              <a:t>1/2   2021</a:t>
            </a:r>
          </a:p>
        </p:txBody>
      </p:sp>
      <p:cxnSp>
        <p:nvCxnSpPr>
          <p:cNvPr id="5" name="15 Conector recto"/>
          <p:cNvCxnSpPr/>
          <p:nvPr/>
        </p:nvCxnSpPr>
        <p:spPr>
          <a:xfrm>
            <a:off x="1443466" y="683115"/>
            <a:ext cx="8904183" cy="0"/>
          </a:xfrm>
          <a:prstGeom prst="line">
            <a:avLst/>
          </a:prstGeom>
          <a:ln w="31750">
            <a:solidFill>
              <a:srgbClr val="FCCA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1439645" y="169818"/>
            <a:ext cx="8904183" cy="461665"/>
          </a:xfrm>
          <a:prstGeom prst="rect">
            <a:avLst/>
          </a:prstGeom>
          <a:solidFill>
            <a:srgbClr val="FCCA2F"/>
          </a:solidFill>
          <a:ln w="9525">
            <a:solidFill>
              <a:srgbClr val="FCCA2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0000"/>
                </a:solidFill>
              </a:rPr>
              <a:t>DÍA MUNDIAL CONTRA EL SÍNTOMA </a:t>
            </a:r>
            <a:r>
              <a:rPr lang="es-ES" sz="2400" b="1" dirty="0" smtClean="0">
                <a:solidFill>
                  <a:srgbClr val="700000"/>
                </a:solidFill>
              </a:rPr>
              <a:t>DEL </a:t>
            </a:r>
            <a:r>
              <a:rPr lang="es-ES" sz="2400" b="1" dirty="0" smtClean="0">
                <a:solidFill>
                  <a:srgbClr val="700000"/>
                </a:solidFill>
              </a:rPr>
              <a:t>ICTUS 29 DE OCTUBRE 2021</a:t>
            </a:r>
            <a:endParaRPr lang="es-ES" sz="2400" b="1" dirty="0">
              <a:solidFill>
                <a:srgbClr val="700000"/>
              </a:solidFill>
            </a:endParaRPr>
          </a:p>
        </p:txBody>
      </p:sp>
      <p:sp>
        <p:nvSpPr>
          <p:cNvPr id="41" name="Text Box 123"/>
          <p:cNvSpPr txBox="1">
            <a:spLocks noChangeArrowheads="1"/>
          </p:cNvSpPr>
          <p:nvPr/>
        </p:nvSpPr>
        <p:spPr bwMode="auto">
          <a:xfrm>
            <a:off x="0" y="6590005"/>
            <a:ext cx="12192000" cy="261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050" dirty="0" smtClean="0">
                <a:solidFill>
                  <a:srgbClr val="C00000"/>
                </a:solidFill>
              </a:rPr>
              <a:t>SEPRUS</a:t>
            </a:r>
            <a:r>
              <a:rPr lang="es-ES" sz="1050" dirty="0" smtClean="0"/>
              <a:t> (Servicio de Prevención de Riegos Laborales) </a:t>
            </a:r>
            <a:r>
              <a:rPr lang="es-ES" sz="1050" dirty="0" smtClean="0">
                <a:hlinkClick r:id="rId2"/>
              </a:rPr>
              <a:t>http://recursoshumanos/prevencion</a:t>
            </a:r>
            <a:r>
              <a:rPr lang="es-ES" sz="1050" dirty="0" smtClean="0"/>
              <a:t>. E-mail: </a:t>
            </a:r>
            <a:r>
              <a:rPr lang="es-ES" sz="1050" dirty="0" smtClean="0">
                <a:hlinkClick r:id="rId3"/>
              </a:rPr>
              <a:t>seprus@us.es</a:t>
            </a:r>
            <a:r>
              <a:rPr lang="es-ES" sz="1050" dirty="0" smtClean="0"/>
              <a:t>  </a:t>
            </a:r>
            <a:endParaRPr lang="es-ES" sz="1050" dirty="0"/>
          </a:p>
        </p:txBody>
      </p:sp>
      <p:pic>
        <p:nvPicPr>
          <p:cNvPr id="42" name="3 Imagen" descr="Sello de la Universidad de Sevilla :&#10;En amarillo está escrito Universidad de Sevilla en forma semi circular. En su interior, en rojo aparece la &quot;u&quot; y la fama.&#10;debajo del sello está el nombre del SEPRUS&#10;en rojo" title="Sello del SEPRUS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368" y="125501"/>
            <a:ext cx="617714" cy="648000"/>
          </a:xfrm>
          <a:prstGeom prst="rect">
            <a:avLst/>
          </a:prstGeom>
        </p:spPr>
      </p:pic>
      <p:pic>
        <p:nvPicPr>
          <p:cNvPr id="43" name="14 Imagen" descr="logotipo de sello de calidad &#10;parte superior está escrito AENOR&#10;parte central en negro, las iniciales ER&#10;parte inferior: seguridad y Salud laboral&#10;separado por una linea horizontal&#10; la palabra OHSAS 18001&#10; " title="Imagen de AENOR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1704" y="197501"/>
            <a:ext cx="317673" cy="576000"/>
          </a:xfrm>
          <a:prstGeom prst="rect">
            <a:avLst/>
          </a:prstGeom>
        </p:spPr>
      </p:pic>
      <p:pic>
        <p:nvPicPr>
          <p:cNvPr id="44" name="Imagen 43" descr="Logotipo sobre fondo verde en el que está&#10;redactado en letras blancas: 3 SALUD y BIENESTAR&#10;Bajo el texto está representado un conjunto de líneas ascendentes y descendentes terminadas por un corazón." title="Pictograma nº3 de la colección de desarollo sostenible de la ON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766" y="169818"/>
            <a:ext cx="540000" cy="540000"/>
          </a:xfrm>
          <a:prstGeom prst="rect">
            <a:avLst/>
          </a:prstGeom>
        </p:spPr>
      </p:pic>
      <p:pic>
        <p:nvPicPr>
          <p:cNvPr id="4" name="Imagen 3" descr="1ª hoja portada del Folleto informativo Ante cualquier síntoma de ictus, actua" title="1ª hoja portada del Folleto informativo Ante cualquier síntoma de ictus, actu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6" y="1170879"/>
            <a:ext cx="2572678" cy="5400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904335" y="3922263"/>
            <a:ext cx="1568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/>
              <a:t>Dificultad para hablar </a:t>
            </a:r>
            <a:r>
              <a:rPr lang="es-ES" sz="1200" dirty="0" smtClean="0"/>
              <a:t>repentinamente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2934785" y="759289"/>
            <a:ext cx="7910988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600" b="1" dirty="0"/>
              <a:t>¿Qué es un ictus</a:t>
            </a:r>
            <a:r>
              <a:rPr lang="es-ES" sz="1600" b="1" dirty="0" smtClean="0"/>
              <a:t>?</a:t>
            </a:r>
          </a:p>
          <a:p>
            <a:pPr algn="just"/>
            <a:endParaRPr lang="es-ES" sz="600" b="1" dirty="0" smtClean="0"/>
          </a:p>
          <a:p>
            <a:pPr algn="just"/>
            <a:r>
              <a:rPr lang="es-ES" sz="1400" dirty="0" smtClean="0"/>
              <a:t>Un </a:t>
            </a:r>
            <a:r>
              <a:rPr lang="es-ES" sz="1400" dirty="0"/>
              <a:t>ictus se produce cuando la sangre no llega al cerebro debido a la obstrucción o rotura de un vaso sanguíneo. Como consecuencia, las células del cerebro no reciben el oxígeno ni los nutrientes que necesitan para funcionar y aparecen los síntomas. Pasados unos minutos, estas células empiezan a morir y el daño es irreparable. </a:t>
            </a:r>
            <a:endParaRPr lang="es-ES" sz="1400" dirty="0" smtClean="0"/>
          </a:p>
          <a:p>
            <a:pPr algn="just"/>
            <a:r>
              <a:rPr lang="es-ES" sz="1400" dirty="0" smtClean="0"/>
              <a:t>La </a:t>
            </a:r>
            <a:r>
              <a:rPr lang="es-ES" sz="1400" dirty="0"/>
              <a:t>rapidez es fundamental para dar un tratamiento específico a la persona afectada.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4353027" y="3922263"/>
            <a:ext cx="1330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Boca </a:t>
            </a:r>
            <a:r>
              <a:rPr lang="es-ES" sz="1200" dirty="0"/>
              <a:t>torcida de manera repentina (parálisis facial</a:t>
            </a:r>
            <a:r>
              <a:rPr lang="es-ES" sz="1200" dirty="0" smtClean="0"/>
              <a:t>)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5621266" y="3922263"/>
            <a:ext cx="1511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Pérdida </a:t>
            </a:r>
            <a:r>
              <a:rPr lang="es-ES" sz="1200" dirty="0"/>
              <a:t>brusca de fuerza y sensibilidad en un </a:t>
            </a:r>
            <a:r>
              <a:rPr lang="es-ES" sz="1200" dirty="0" smtClean="0"/>
              <a:t>brazo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6968996" y="3922263"/>
            <a:ext cx="1509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Hormigueo </a:t>
            </a:r>
            <a:r>
              <a:rPr lang="es-ES" sz="1200" dirty="0"/>
              <a:t>en la cara, brazo, pierna o un lado del cuerpo y debilidad </a:t>
            </a:r>
            <a:r>
              <a:rPr lang="es-ES" sz="1200" dirty="0" smtClean="0"/>
              <a:t>repentina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8409264" y="3922263"/>
            <a:ext cx="1269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Dificultad </a:t>
            </a:r>
            <a:r>
              <a:rPr lang="es-ES" sz="1200" dirty="0"/>
              <a:t>para caminar, pérdida de equilibrio o </a:t>
            </a:r>
            <a:r>
              <a:rPr lang="es-ES" sz="1200" dirty="0" smtClean="0"/>
              <a:t>coordinación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9594096" y="3922263"/>
            <a:ext cx="1223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Dolor </a:t>
            </a:r>
            <a:r>
              <a:rPr lang="es-ES" sz="1200" dirty="0"/>
              <a:t>de cabeza muy intenso sin causa </a:t>
            </a:r>
            <a:r>
              <a:rPr lang="es-ES" sz="1200" dirty="0" smtClean="0"/>
              <a:t>conocida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10895676" y="3922263"/>
            <a:ext cx="93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Pérdida </a:t>
            </a:r>
            <a:r>
              <a:rPr lang="es-ES" sz="1200" dirty="0"/>
              <a:t>de visión en un ojo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136" y="2878560"/>
            <a:ext cx="1080000" cy="1080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128" y="2977737"/>
            <a:ext cx="1080000" cy="1080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314" y="2977737"/>
            <a:ext cx="1080000" cy="1080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478" y="2977737"/>
            <a:ext cx="1080000" cy="1080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615" y="2959669"/>
            <a:ext cx="1080000" cy="1080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686" y="2927234"/>
            <a:ext cx="1080000" cy="1080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355" y="2967222"/>
            <a:ext cx="1080000" cy="1080000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2934785" y="2582458"/>
            <a:ext cx="4058439" cy="217080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Rectángulo 29"/>
          <p:cNvSpPr/>
          <p:nvPr/>
        </p:nvSpPr>
        <p:spPr>
          <a:xfrm>
            <a:off x="7031374" y="2582458"/>
            <a:ext cx="4842789" cy="217080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3569234" y="2597874"/>
            <a:ext cx="2992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Síntomas más representativos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8671624" y="2597874"/>
            <a:ext cx="1598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Otros </a:t>
            </a:r>
            <a:r>
              <a:rPr lang="es-ES" dirty="0" smtClean="0"/>
              <a:t>síntomas</a:t>
            </a:r>
            <a:endParaRPr lang="es-ES" dirty="0"/>
          </a:p>
        </p:txBody>
      </p:sp>
      <p:sp>
        <p:nvSpPr>
          <p:cNvPr id="27" name="Rectángulo 26"/>
          <p:cNvSpPr/>
          <p:nvPr/>
        </p:nvSpPr>
        <p:spPr>
          <a:xfrm>
            <a:off x="2881542" y="2201335"/>
            <a:ext cx="24848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/>
              <a:t>¿Cómo reconocer un ictus?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2887369" y="6939466"/>
            <a:ext cx="43867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1400" b="1" dirty="0" smtClean="0"/>
              <a:t>1 </a:t>
            </a:r>
            <a:r>
              <a:rPr lang="es-ES" sz="1400" b="1" dirty="0"/>
              <a:t>de cada </a:t>
            </a:r>
            <a:r>
              <a:rPr lang="es-ES" sz="1400" b="1" dirty="0" smtClean="0"/>
              <a:t>4 </a:t>
            </a:r>
            <a:r>
              <a:rPr lang="es-ES" sz="1400" dirty="0"/>
              <a:t>personas sufrirá un ictus. </a:t>
            </a:r>
            <a:endParaRPr lang="es-ES" sz="14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1400" b="1" dirty="0" smtClean="0"/>
              <a:t>Primera </a:t>
            </a:r>
            <a:r>
              <a:rPr lang="es-ES" sz="1400" b="1" dirty="0"/>
              <a:t>causa </a:t>
            </a:r>
            <a:r>
              <a:rPr lang="es-ES" sz="1400" dirty="0"/>
              <a:t>de muerte en la </a:t>
            </a:r>
            <a:r>
              <a:rPr lang="es-ES" sz="1400" b="1" dirty="0"/>
              <a:t>mujer. </a:t>
            </a:r>
            <a:endParaRPr lang="es-ES" sz="14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1400" b="1" dirty="0" smtClean="0"/>
              <a:t>Segunda </a:t>
            </a:r>
            <a:r>
              <a:rPr lang="es-ES" sz="1400" b="1" dirty="0"/>
              <a:t>causa </a:t>
            </a:r>
            <a:r>
              <a:rPr lang="es-ES" sz="1400" dirty="0"/>
              <a:t>de muerte en el </a:t>
            </a:r>
            <a:r>
              <a:rPr lang="es-ES" sz="1400" b="1" dirty="0"/>
              <a:t>mundo.</a:t>
            </a:r>
            <a:r>
              <a:rPr lang="es-ES" sz="1400" dirty="0"/>
              <a:t> </a:t>
            </a:r>
            <a:endParaRPr lang="es-ES" sz="14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1400" b="1" dirty="0" smtClean="0"/>
              <a:t>Actúa </a:t>
            </a:r>
            <a:r>
              <a:rPr lang="es-ES" sz="1400" b="1" dirty="0"/>
              <a:t>rápido</a:t>
            </a:r>
            <a:r>
              <a:rPr lang="es-ES" sz="1400" dirty="0"/>
              <a:t>. Recibirás tratamiento a tiempo y podrás evitar un alto grado de discapacidad y dependencia. </a:t>
            </a:r>
            <a:r>
              <a:rPr lang="es-ES" sz="1400" b="1" dirty="0"/>
              <a:t>¡De ti depende!</a:t>
            </a: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2363" y="1133632"/>
            <a:ext cx="883873" cy="828000"/>
          </a:xfrm>
          <a:prstGeom prst="rect">
            <a:avLst/>
          </a:prstGeom>
        </p:spPr>
      </p:pic>
      <p:sp>
        <p:nvSpPr>
          <p:cNvPr id="34" name="Rectángulo 33"/>
          <p:cNvSpPr/>
          <p:nvPr/>
        </p:nvSpPr>
        <p:spPr>
          <a:xfrm>
            <a:off x="3135136" y="4975944"/>
            <a:ext cx="3607041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/>
              <a:t>¿Qué hacer si detectas estos síntomas</a:t>
            </a:r>
            <a:r>
              <a:rPr lang="es-ES" sz="1600" b="1" dirty="0" smtClean="0"/>
              <a:t>?</a:t>
            </a:r>
          </a:p>
          <a:p>
            <a:endParaRPr lang="es-ES" sz="600" b="1" dirty="0" smtClean="0"/>
          </a:p>
          <a:p>
            <a:r>
              <a:rPr lang="es-ES" sz="700" b="1" dirty="0" smtClean="0"/>
              <a:t> </a:t>
            </a:r>
          </a:p>
          <a:p>
            <a:pPr marL="285750" indent="-285750">
              <a:buClr>
                <a:srgbClr val="00B050"/>
              </a:buClr>
              <a:buSzPct val="150000"/>
              <a:buFont typeface="Wingdings" panose="05000000000000000000" pitchFamily="2" charset="2"/>
              <a:buChar char="ü"/>
            </a:pPr>
            <a:r>
              <a:rPr lang="es-ES" sz="1400" dirty="0" smtClean="0"/>
              <a:t>Actúa </a:t>
            </a:r>
            <a:r>
              <a:rPr lang="es-ES" sz="1400" dirty="0"/>
              <a:t>con rapidez. </a:t>
            </a:r>
            <a:r>
              <a:rPr lang="es-ES" sz="1400" b="1" dirty="0"/>
              <a:t>Llama inmediatamente al </a:t>
            </a:r>
            <a:r>
              <a:rPr lang="es-ES" sz="1400" b="1" dirty="0" smtClean="0"/>
              <a:t>061</a:t>
            </a:r>
            <a:r>
              <a:rPr lang="es-ES" sz="1400" dirty="0" smtClean="0"/>
              <a:t>. </a:t>
            </a:r>
            <a:r>
              <a:rPr lang="es-ES" sz="1400" dirty="0"/>
              <a:t>El tiempo es vital para reducir las secuelas de un ictus. </a:t>
            </a:r>
            <a:endParaRPr lang="es-ES" sz="1400" dirty="0" smtClean="0"/>
          </a:p>
          <a:p>
            <a:pPr marL="285750" indent="-285750">
              <a:buClr>
                <a:srgbClr val="00B050"/>
              </a:buClr>
              <a:buSzPct val="150000"/>
              <a:buFont typeface="Wingdings" panose="05000000000000000000" pitchFamily="2" charset="2"/>
              <a:buChar char="ü"/>
            </a:pPr>
            <a:r>
              <a:rPr lang="es-ES" sz="1400" dirty="0" smtClean="0"/>
              <a:t>El 061 </a:t>
            </a:r>
            <a:r>
              <a:rPr lang="es-ES" sz="1400" dirty="0"/>
              <a:t>activará el “código ictus”.</a:t>
            </a:r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731" y="5032425"/>
            <a:ext cx="715323" cy="720000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176" y="5769843"/>
            <a:ext cx="715323" cy="720000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325" y="5042064"/>
            <a:ext cx="715323" cy="72000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582" y="5769843"/>
            <a:ext cx="715323" cy="720000"/>
          </a:xfrm>
          <a:prstGeom prst="rect">
            <a:avLst/>
          </a:prstGeom>
        </p:spPr>
      </p:pic>
      <p:sp>
        <p:nvSpPr>
          <p:cNvPr id="39" name="Rectángulo 38"/>
          <p:cNvSpPr/>
          <p:nvPr/>
        </p:nvSpPr>
        <p:spPr>
          <a:xfrm>
            <a:off x="8690676" y="4975944"/>
            <a:ext cx="3122815" cy="1469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/>
              <a:t>¿Qué no hacer? </a:t>
            </a:r>
            <a:endParaRPr lang="es-ES" sz="1600" b="1" dirty="0" smtClean="0"/>
          </a:p>
          <a:p>
            <a:endParaRPr lang="es-ES" sz="600" b="1" dirty="0" smtClean="0"/>
          </a:p>
          <a:p>
            <a:r>
              <a:rPr lang="es-ES" sz="1400" dirty="0"/>
              <a:t> </a:t>
            </a:r>
            <a:r>
              <a:rPr lang="es-ES" sz="1400" dirty="0" smtClean="0"/>
              <a:t>     Esperar </a:t>
            </a:r>
            <a:r>
              <a:rPr lang="es-ES" sz="1400" dirty="0"/>
              <a:t>a ver si pasan los síntomas. </a:t>
            </a:r>
            <a:endParaRPr lang="es-ES" sz="1400" dirty="0" smtClean="0"/>
          </a:p>
          <a:p>
            <a:endParaRPr lang="es-ES" sz="1050" dirty="0" smtClean="0"/>
          </a:p>
          <a:p>
            <a:r>
              <a:rPr lang="es-ES" sz="1400" dirty="0" smtClean="0"/>
              <a:t>       No </a:t>
            </a:r>
            <a:r>
              <a:rPr lang="es-ES" sz="1400" dirty="0"/>
              <a:t>avisar a familiares o amistades</a:t>
            </a:r>
            <a:r>
              <a:rPr lang="es-ES" sz="1400" dirty="0" smtClean="0"/>
              <a:t>.</a:t>
            </a:r>
          </a:p>
          <a:p>
            <a:r>
              <a:rPr lang="es-ES" sz="1400" dirty="0" smtClean="0"/>
              <a:t> </a:t>
            </a:r>
          </a:p>
          <a:p>
            <a:r>
              <a:rPr lang="es-ES" sz="1400" dirty="0" smtClean="0"/>
              <a:t>       Ir </a:t>
            </a:r>
            <a:r>
              <a:rPr lang="es-ES" sz="1400" dirty="0"/>
              <a:t>conduciendo al hospital.</a:t>
            </a:r>
          </a:p>
        </p:txBody>
      </p:sp>
      <p:pic>
        <p:nvPicPr>
          <p:cNvPr id="40" name="Imagen 3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345" y="5381687"/>
            <a:ext cx="174000" cy="216000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462" y="5735384"/>
            <a:ext cx="174000" cy="216000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462" y="6163403"/>
            <a:ext cx="174000" cy="2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7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3"/>
          <p:cNvSpPr>
            <a:spLocks noChangeArrowheads="1"/>
          </p:cNvSpPr>
          <p:nvPr/>
        </p:nvSpPr>
        <p:spPr bwMode="auto">
          <a:xfrm>
            <a:off x="11050375" y="191715"/>
            <a:ext cx="11898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s-ES" sz="1200" dirty="0" smtClean="0">
                <a:solidFill>
                  <a:schemeClr val="accent2"/>
                </a:solidFill>
              </a:rPr>
              <a:t>Píldora nº 237.1</a:t>
            </a:r>
          </a:p>
          <a:p>
            <a:pPr algn="ctr">
              <a:tabLst>
                <a:tab pos="88900" algn="l"/>
              </a:tabLst>
            </a:pPr>
            <a:r>
              <a:rPr lang="es-ES" sz="1200" dirty="0" smtClean="0">
                <a:solidFill>
                  <a:schemeClr val="accent2"/>
                </a:solidFill>
              </a:rPr>
              <a:t>2/2  2021</a:t>
            </a:r>
          </a:p>
        </p:txBody>
      </p:sp>
      <p:cxnSp>
        <p:nvCxnSpPr>
          <p:cNvPr id="5" name="15 Conector recto"/>
          <p:cNvCxnSpPr/>
          <p:nvPr/>
        </p:nvCxnSpPr>
        <p:spPr>
          <a:xfrm>
            <a:off x="1443466" y="683115"/>
            <a:ext cx="8904183" cy="0"/>
          </a:xfrm>
          <a:prstGeom prst="line">
            <a:avLst/>
          </a:prstGeom>
          <a:ln w="31750">
            <a:solidFill>
              <a:srgbClr val="FCCA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1439645" y="169818"/>
            <a:ext cx="8904183" cy="461665"/>
          </a:xfrm>
          <a:prstGeom prst="rect">
            <a:avLst/>
          </a:prstGeom>
          <a:solidFill>
            <a:srgbClr val="FCCA2F"/>
          </a:solidFill>
          <a:ln w="9525">
            <a:solidFill>
              <a:srgbClr val="FCCA2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0000"/>
                </a:solidFill>
              </a:rPr>
              <a:t>DÍA MUNDIAL CONTRA EL SÍNTOMA </a:t>
            </a:r>
            <a:r>
              <a:rPr lang="es-ES" sz="2400" b="1" dirty="0" smtClean="0">
                <a:solidFill>
                  <a:srgbClr val="700000"/>
                </a:solidFill>
              </a:rPr>
              <a:t>DEL </a:t>
            </a:r>
            <a:r>
              <a:rPr lang="es-ES" sz="2400" b="1" dirty="0" smtClean="0">
                <a:solidFill>
                  <a:srgbClr val="700000"/>
                </a:solidFill>
              </a:rPr>
              <a:t>ICTUS 29 DE OCTUBRE 2021</a:t>
            </a:r>
            <a:endParaRPr lang="es-ES" sz="2400" b="1" dirty="0">
              <a:solidFill>
                <a:srgbClr val="700000"/>
              </a:solidFill>
            </a:endParaRPr>
          </a:p>
        </p:txBody>
      </p:sp>
      <p:sp>
        <p:nvSpPr>
          <p:cNvPr id="41" name="Text Box 123"/>
          <p:cNvSpPr txBox="1">
            <a:spLocks noChangeArrowheads="1"/>
          </p:cNvSpPr>
          <p:nvPr/>
        </p:nvSpPr>
        <p:spPr bwMode="auto">
          <a:xfrm>
            <a:off x="0" y="6549224"/>
            <a:ext cx="1219200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050" dirty="0" smtClean="0">
                <a:solidFill>
                  <a:srgbClr val="C00000"/>
                </a:solidFill>
              </a:rPr>
              <a:t>SEPRUS</a:t>
            </a:r>
            <a:r>
              <a:rPr lang="es-ES" sz="1050" dirty="0" smtClean="0"/>
              <a:t> (Servicio de Prevención de Riegos Laborales) </a:t>
            </a:r>
            <a:r>
              <a:rPr lang="es-ES" sz="1050" dirty="0" smtClean="0">
                <a:hlinkClick r:id="rId2"/>
              </a:rPr>
              <a:t>http://recursoshumanos/prevencion</a:t>
            </a:r>
            <a:r>
              <a:rPr lang="es-ES" sz="1050" dirty="0" smtClean="0"/>
              <a:t>. E-mail: </a:t>
            </a:r>
            <a:r>
              <a:rPr lang="es-ES" sz="1050" dirty="0" smtClean="0">
                <a:hlinkClick r:id="rId3"/>
              </a:rPr>
              <a:t>seprus@us.es</a:t>
            </a:r>
            <a:r>
              <a:rPr lang="es-ES" sz="1050" dirty="0" smtClean="0"/>
              <a:t>  </a:t>
            </a:r>
            <a:endParaRPr lang="es-ES" sz="1050" dirty="0"/>
          </a:p>
        </p:txBody>
      </p:sp>
      <p:pic>
        <p:nvPicPr>
          <p:cNvPr id="42" name="3 Imagen" descr="Sello de la Universidad de Sevilla :&#10;En amarillo está escrito Universidad de Sevilla en forma semi circular. En su interior, en rojo aparece la &quot;u&quot; y la fama.&#10;debajo del sello está el nombre del SEPRUS&#10;en rojo" title="Sello del SEPRUS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368" y="125501"/>
            <a:ext cx="617714" cy="648000"/>
          </a:xfrm>
          <a:prstGeom prst="rect">
            <a:avLst/>
          </a:prstGeom>
        </p:spPr>
      </p:pic>
      <p:pic>
        <p:nvPicPr>
          <p:cNvPr id="43" name="14 Imagen" descr="logotipo de sello de calidad &#10;parte superior está escrito AENOR&#10;parte central en negro, las iniciales ER&#10;parte inferior: seguridad y Salud laboral&#10;separado por una linea horizontal&#10; la palabra OHSAS 18001&#10; " title="Imagen de AENOR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1704" y="197501"/>
            <a:ext cx="317673" cy="576000"/>
          </a:xfrm>
          <a:prstGeom prst="rect">
            <a:avLst/>
          </a:prstGeom>
        </p:spPr>
      </p:pic>
      <p:pic>
        <p:nvPicPr>
          <p:cNvPr id="44" name="Imagen 43" descr="Logotipo sobre fondo verde en el que está&#10;redactado en letras blancas: 3 SALUD y BIENESTAR&#10;Bajo el texto está representado un conjunto de líneas ascendentes y descendentes terminadas por un corazón." title="Pictograma nº3 de la colección de desarollo sostenible de la ON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766" y="169818"/>
            <a:ext cx="540000" cy="540000"/>
          </a:xfrm>
          <a:prstGeom prst="rect">
            <a:avLst/>
          </a:prstGeom>
        </p:spPr>
      </p:pic>
      <p:sp>
        <p:nvSpPr>
          <p:cNvPr id="74" name="CuadroTexto 73">
            <a:hlinkClick r:id="rId7"/>
          </p:cNvPr>
          <p:cNvSpPr txBox="1"/>
          <p:nvPr/>
        </p:nvSpPr>
        <p:spPr>
          <a:xfrm>
            <a:off x="1679066" y="5691454"/>
            <a:ext cx="4259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hlinkClick r:id="rId8"/>
              </a:rPr>
              <a:t>Enlace a la información de la  Junta </a:t>
            </a:r>
            <a:r>
              <a:rPr lang="es-ES" sz="1600" dirty="0">
                <a:hlinkClick r:id="rId8"/>
              </a:rPr>
              <a:t>de Andalucía </a:t>
            </a:r>
            <a:endParaRPr lang="es-ES" sz="1600" dirty="0" smtClean="0">
              <a:hlinkClick r:id="rId8"/>
            </a:endParaRPr>
          </a:p>
          <a:p>
            <a:r>
              <a:rPr lang="es-ES" sz="1600" dirty="0" smtClean="0">
                <a:hlinkClick r:id="rId9"/>
              </a:rPr>
              <a:t>Enlace al Plan andaluz  de atención </a:t>
            </a:r>
            <a:r>
              <a:rPr lang="es-ES" sz="1600" dirty="0">
                <a:hlinkClick r:id="rId9"/>
              </a:rPr>
              <a:t>al </a:t>
            </a:r>
            <a:r>
              <a:rPr lang="es-ES" sz="1600" dirty="0" smtClean="0">
                <a:hlinkClick r:id="rId9"/>
              </a:rPr>
              <a:t>ictus</a:t>
            </a:r>
            <a:endParaRPr lang="es-ES" sz="1600" dirty="0"/>
          </a:p>
        </p:txBody>
      </p:sp>
      <p:sp>
        <p:nvSpPr>
          <p:cNvPr id="35" name="CuadroTexto 34">
            <a:hlinkClick r:id="rId7"/>
          </p:cNvPr>
          <p:cNvSpPr txBox="1"/>
          <p:nvPr/>
        </p:nvSpPr>
        <p:spPr>
          <a:xfrm flipH="1">
            <a:off x="6129664" y="5691454"/>
            <a:ext cx="4617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hlinkClick r:id="rId10"/>
              </a:rPr>
              <a:t>Enlace al folleto de la Junta de Andalucía</a:t>
            </a:r>
            <a:endParaRPr lang="es-ES" sz="1600" dirty="0">
              <a:hlinkClick r:id="rId7"/>
            </a:endParaRPr>
          </a:p>
          <a:p>
            <a:r>
              <a:rPr lang="es-ES" sz="1600" dirty="0" smtClean="0">
                <a:hlinkClick r:id="rId7"/>
              </a:rPr>
              <a:t>Enlace al video de YouTube de la Junta </a:t>
            </a:r>
            <a:r>
              <a:rPr lang="es-ES" sz="1600" dirty="0">
                <a:hlinkClick r:id="rId7"/>
              </a:rPr>
              <a:t>de </a:t>
            </a:r>
            <a:r>
              <a:rPr lang="es-ES" sz="1600" dirty="0" smtClean="0">
                <a:hlinkClick r:id="rId7"/>
              </a:rPr>
              <a:t>Andalucía</a:t>
            </a:r>
            <a:endParaRPr lang="es-ES" sz="1600" dirty="0"/>
          </a:p>
        </p:txBody>
      </p:sp>
      <p:pic>
        <p:nvPicPr>
          <p:cNvPr id="36" name="Imagen 35" descr="7ª hoja portada del Folleto informativo Ante cualquier síntoma de ictus, actua" title="7ª hoja portada del Folleto informativo Ante cualquier síntoma de ictus, actu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0198" y="1002191"/>
            <a:ext cx="2572672" cy="5400000"/>
          </a:xfrm>
          <a:prstGeom prst="rect">
            <a:avLst/>
          </a:prstGeom>
        </p:spPr>
      </p:pic>
      <p:sp>
        <p:nvSpPr>
          <p:cNvPr id="38" name="Rectángulo 37"/>
          <p:cNvSpPr/>
          <p:nvPr/>
        </p:nvSpPr>
        <p:spPr>
          <a:xfrm>
            <a:off x="1552931" y="819012"/>
            <a:ext cx="868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1CA8AA"/>
                </a:solidFill>
              </a:rPr>
              <a:t>LA PREVENCIÓN ES LA CLAVE </a:t>
            </a:r>
            <a:endParaRPr lang="es-ES" sz="2800" b="1" dirty="0">
              <a:solidFill>
                <a:srgbClr val="1CA8AA"/>
              </a:solidFill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1567986" y="1446554"/>
            <a:ext cx="8673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479B95"/>
                </a:solidFill>
              </a:rPr>
              <a:t>Factores de riesgo modificables más habituales</a:t>
            </a:r>
            <a:endParaRPr lang="es-ES" b="1" dirty="0">
              <a:solidFill>
                <a:srgbClr val="479B95"/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442416" y="1806419"/>
            <a:ext cx="2760932" cy="1619711"/>
            <a:chOff x="442416" y="1806419"/>
            <a:chExt cx="2760932" cy="1619711"/>
          </a:xfrm>
        </p:grpSpPr>
        <p:sp>
          <p:nvSpPr>
            <p:cNvPr id="39" name="Rectángulo 38"/>
            <p:cNvSpPr/>
            <p:nvPr/>
          </p:nvSpPr>
          <p:spPr>
            <a:xfrm>
              <a:off x="442416" y="2472023"/>
              <a:ext cx="276093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Hipertensión: </a:t>
              </a:r>
              <a:r>
                <a:rPr lang="es-ES" sz="1400" dirty="0"/>
                <a:t>es una de las principales causas de ictus. Debe medirse periódicamente, y estar por debajo de </a:t>
              </a:r>
              <a:r>
                <a:rPr lang="es-ES" sz="1400" dirty="0" smtClean="0"/>
                <a:t>140/90.</a:t>
              </a:r>
              <a:endParaRPr lang="es-ES" sz="1400" dirty="0"/>
            </a:p>
          </p:txBody>
        </p:sp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5221" y="1806419"/>
              <a:ext cx="715323" cy="720000"/>
            </a:xfrm>
            <a:prstGeom prst="rect">
              <a:avLst/>
            </a:prstGeom>
          </p:spPr>
        </p:pic>
      </p:grpSp>
      <p:grpSp>
        <p:nvGrpSpPr>
          <p:cNvPr id="10" name="Grupo 9"/>
          <p:cNvGrpSpPr/>
          <p:nvPr/>
        </p:nvGrpSpPr>
        <p:grpSpPr>
          <a:xfrm>
            <a:off x="6613029" y="1806419"/>
            <a:ext cx="2044517" cy="1404268"/>
            <a:chOff x="6549175" y="1806419"/>
            <a:chExt cx="2044517" cy="1404268"/>
          </a:xfrm>
        </p:grpSpPr>
        <p:sp>
          <p:nvSpPr>
            <p:cNvPr id="45" name="Rectángulo 44"/>
            <p:cNvSpPr/>
            <p:nvPr/>
          </p:nvSpPr>
          <p:spPr>
            <a:xfrm>
              <a:off x="6549175" y="2472023"/>
              <a:ext cx="204451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Colesterol alto</a:t>
              </a:r>
              <a:r>
                <a:rPr lang="es-ES" sz="1400" dirty="0"/>
                <a:t>: aumenta el riesgo de obstrucción de las arterias.</a:t>
              </a:r>
            </a:p>
          </p:txBody>
        </p:sp>
        <p:pic>
          <p:nvPicPr>
            <p:cNvPr id="49" name="Imagen 4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3772" y="1806419"/>
              <a:ext cx="715323" cy="720000"/>
            </a:xfrm>
            <a:prstGeom prst="rect">
              <a:avLst/>
            </a:prstGeom>
          </p:spPr>
        </p:pic>
      </p:grpSp>
      <p:grpSp>
        <p:nvGrpSpPr>
          <p:cNvPr id="11" name="Grupo 10"/>
          <p:cNvGrpSpPr/>
          <p:nvPr/>
        </p:nvGrpSpPr>
        <p:grpSpPr>
          <a:xfrm>
            <a:off x="3677699" y="1806419"/>
            <a:ext cx="2460979" cy="1404268"/>
            <a:chOff x="3663593" y="1806419"/>
            <a:chExt cx="2460979" cy="1404268"/>
          </a:xfrm>
        </p:grpSpPr>
        <p:sp>
          <p:nvSpPr>
            <p:cNvPr id="40" name="Rectángulo 39"/>
            <p:cNvSpPr/>
            <p:nvPr/>
          </p:nvSpPr>
          <p:spPr>
            <a:xfrm>
              <a:off x="3663593" y="2472023"/>
              <a:ext cx="2460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Diabetes: </a:t>
              </a:r>
              <a:r>
                <a:rPr lang="es-ES" sz="1400" dirty="0"/>
                <a:t>contribuye también al daño vascular. Controlar con el personal médico. </a:t>
              </a:r>
            </a:p>
          </p:txBody>
        </p:sp>
        <p:pic>
          <p:nvPicPr>
            <p:cNvPr id="50" name="Imagen 49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6421" y="1806419"/>
              <a:ext cx="715323" cy="720000"/>
            </a:xfrm>
            <a:prstGeom prst="rect">
              <a:avLst/>
            </a:prstGeom>
          </p:spPr>
        </p:pic>
      </p:grpSp>
      <p:grpSp>
        <p:nvGrpSpPr>
          <p:cNvPr id="9" name="Grupo 8"/>
          <p:cNvGrpSpPr/>
          <p:nvPr/>
        </p:nvGrpSpPr>
        <p:grpSpPr>
          <a:xfrm>
            <a:off x="9131896" y="1806419"/>
            <a:ext cx="2513257" cy="1404268"/>
            <a:chOff x="9131896" y="1806419"/>
            <a:chExt cx="2513257" cy="1404268"/>
          </a:xfrm>
        </p:grpSpPr>
        <p:sp>
          <p:nvSpPr>
            <p:cNvPr id="46" name="Rectángulo 45"/>
            <p:cNvSpPr/>
            <p:nvPr/>
          </p:nvSpPr>
          <p:spPr>
            <a:xfrm>
              <a:off x="9131896" y="2472023"/>
              <a:ext cx="251325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 smtClean="0"/>
                <a:t>Inactividad física y obesidad,</a:t>
              </a:r>
              <a:r>
                <a:rPr lang="es-ES" sz="1400" dirty="0" smtClean="0"/>
                <a:t> que aumentan el riesgo de enfermedades cardiovasculares.</a:t>
              </a:r>
              <a:endParaRPr lang="es-ES" sz="1400" dirty="0"/>
            </a:p>
          </p:txBody>
        </p:sp>
        <p:pic>
          <p:nvPicPr>
            <p:cNvPr id="51" name="Imagen 50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0863" y="1806419"/>
              <a:ext cx="715323" cy="720000"/>
            </a:xfrm>
            <a:prstGeom prst="rect">
              <a:avLst/>
            </a:prstGeom>
          </p:spPr>
        </p:pic>
      </p:grpSp>
      <p:sp>
        <p:nvSpPr>
          <p:cNvPr id="52" name="Rectángulo 51"/>
          <p:cNvSpPr/>
          <p:nvPr/>
        </p:nvSpPr>
        <p:spPr>
          <a:xfrm>
            <a:off x="1567986" y="3715167"/>
            <a:ext cx="8673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3C5A5A"/>
                </a:solidFill>
              </a:rPr>
              <a:t>Hábitos de vida </a:t>
            </a:r>
            <a:r>
              <a:rPr lang="es-ES" b="1" dirty="0" smtClean="0">
                <a:solidFill>
                  <a:srgbClr val="3C5A5A"/>
                </a:solidFill>
              </a:rPr>
              <a:t>saludables </a:t>
            </a:r>
            <a:r>
              <a:rPr lang="es-ES" b="1" dirty="0">
                <a:solidFill>
                  <a:srgbClr val="3C5A5A"/>
                </a:solidFill>
              </a:rPr>
              <a:t>para prevenir el ictus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9206979" y="4066688"/>
            <a:ext cx="2524851" cy="1418587"/>
            <a:chOff x="9206979" y="4066688"/>
            <a:chExt cx="2524851" cy="1418587"/>
          </a:xfrm>
        </p:grpSpPr>
        <p:sp>
          <p:nvSpPr>
            <p:cNvPr id="56" name="Rectángulo 55"/>
            <p:cNvSpPr/>
            <p:nvPr/>
          </p:nvSpPr>
          <p:spPr>
            <a:xfrm>
              <a:off x="9206979" y="4746611"/>
              <a:ext cx="252485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Reducir el consumo </a:t>
              </a:r>
              <a:r>
                <a:rPr lang="es-ES" sz="1400" dirty="0"/>
                <a:t>de sal, azúcares, grasas saturadas y comidas procesadas.</a:t>
              </a:r>
            </a:p>
          </p:txBody>
        </p:sp>
        <p:pic>
          <p:nvPicPr>
            <p:cNvPr id="57" name="Imagen 56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1743" y="4066688"/>
              <a:ext cx="715323" cy="720000"/>
            </a:xfrm>
            <a:prstGeom prst="rect">
              <a:avLst/>
            </a:prstGeom>
          </p:spPr>
        </p:pic>
      </p:grpSp>
      <p:grpSp>
        <p:nvGrpSpPr>
          <p:cNvPr id="7" name="Grupo 6"/>
          <p:cNvGrpSpPr/>
          <p:nvPr/>
        </p:nvGrpSpPr>
        <p:grpSpPr>
          <a:xfrm>
            <a:off x="6553288" y="4063563"/>
            <a:ext cx="1786566" cy="1214077"/>
            <a:chOff x="6496826" y="4063563"/>
            <a:chExt cx="1786566" cy="1214077"/>
          </a:xfrm>
        </p:grpSpPr>
        <p:sp>
          <p:nvSpPr>
            <p:cNvPr id="55" name="Rectángulo 54"/>
            <p:cNvSpPr/>
            <p:nvPr/>
          </p:nvSpPr>
          <p:spPr>
            <a:xfrm>
              <a:off x="6496826" y="4754420"/>
              <a:ext cx="178656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Seguir una dieta rica </a:t>
              </a:r>
              <a:r>
                <a:rPr lang="es-ES" sz="1400" dirty="0"/>
                <a:t>en verduras y frutas.</a:t>
              </a:r>
            </a:p>
          </p:txBody>
        </p:sp>
        <p:pic>
          <p:nvPicPr>
            <p:cNvPr id="58" name="Imagen 57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2448" y="4063563"/>
              <a:ext cx="715323" cy="720000"/>
            </a:xfrm>
            <a:prstGeom prst="rect">
              <a:avLst/>
            </a:prstGeom>
          </p:spPr>
        </p:pic>
      </p:grpSp>
      <p:grpSp>
        <p:nvGrpSpPr>
          <p:cNvPr id="3" name="Grupo 2"/>
          <p:cNvGrpSpPr/>
          <p:nvPr/>
        </p:nvGrpSpPr>
        <p:grpSpPr>
          <a:xfrm>
            <a:off x="3436675" y="4069301"/>
            <a:ext cx="2249487" cy="1423783"/>
            <a:chOff x="2932518" y="4069301"/>
            <a:chExt cx="2249487" cy="1423783"/>
          </a:xfrm>
        </p:grpSpPr>
        <p:sp>
          <p:nvSpPr>
            <p:cNvPr id="54" name="Rectángulo 53"/>
            <p:cNvSpPr/>
            <p:nvPr/>
          </p:nvSpPr>
          <p:spPr>
            <a:xfrm>
              <a:off x="2932518" y="4754420"/>
              <a:ext cx="224948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/>
                <a:t>Aumentar la actividad física diaria </a:t>
              </a:r>
              <a:r>
                <a:rPr lang="es-ES" sz="1400" dirty="0"/>
                <a:t>y reducir el tiempo de estar sentado.</a:t>
              </a:r>
            </a:p>
          </p:txBody>
        </p:sp>
        <p:pic>
          <p:nvPicPr>
            <p:cNvPr id="59" name="Imagen 58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9600" y="4069301"/>
              <a:ext cx="715323" cy="720000"/>
            </a:xfrm>
            <a:prstGeom prst="rect">
              <a:avLst/>
            </a:prstGeom>
          </p:spPr>
        </p:pic>
      </p:grpSp>
      <p:grpSp>
        <p:nvGrpSpPr>
          <p:cNvPr id="4" name="Grupo 3"/>
          <p:cNvGrpSpPr/>
          <p:nvPr/>
        </p:nvGrpSpPr>
        <p:grpSpPr>
          <a:xfrm>
            <a:off x="514498" y="4034419"/>
            <a:ext cx="2055051" cy="1243221"/>
            <a:chOff x="514498" y="4034419"/>
            <a:chExt cx="2055051" cy="1243221"/>
          </a:xfrm>
        </p:grpSpPr>
        <p:sp>
          <p:nvSpPr>
            <p:cNvPr id="53" name="Rectángulo 52"/>
            <p:cNvSpPr/>
            <p:nvPr/>
          </p:nvSpPr>
          <p:spPr>
            <a:xfrm>
              <a:off x="514498" y="4754420"/>
              <a:ext cx="205505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1400" b="1" dirty="0" smtClean="0"/>
                <a:t>Evitar el consumo </a:t>
              </a:r>
              <a:r>
                <a:rPr lang="es-ES" sz="1400" dirty="0" smtClean="0"/>
                <a:t>de tabaco, alcohol y drogas.</a:t>
              </a:r>
              <a:endParaRPr lang="es-ES" sz="1400" dirty="0"/>
            </a:p>
          </p:txBody>
        </p:sp>
        <p:pic>
          <p:nvPicPr>
            <p:cNvPr id="60" name="Imagen 59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4362" y="4034419"/>
              <a:ext cx="715323" cy="720000"/>
            </a:xfrm>
            <a:prstGeom prst="rect">
              <a:avLst/>
            </a:prstGeom>
          </p:spPr>
        </p:pic>
      </p:grpSp>
      <p:sp>
        <p:nvSpPr>
          <p:cNvPr id="61" name="Rectángulo 60"/>
          <p:cNvSpPr/>
          <p:nvPr/>
        </p:nvSpPr>
        <p:spPr>
          <a:xfrm>
            <a:off x="291368" y="1451242"/>
            <a:ext cx="11658585" cy="2041000"/>
          </a:xfrm>
          <a:prstGeom prst="rect">
            <a:avLst/>
          </a:prstGeom>
          <a:noFill/>
          <a:ln w="28575">
            <a:solidFill>
              <a:srgbClr val="2AAA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Rectángulo 62"/>
          <p:cNvSpPr/>
          <p:nvPr/>
        </p:nvSpPr>
        <p:spPr>
          <a:xfrm>
            <a:off x="291368" y="3664415"/>
            <a:ext cx="11658585" cy="1820859"/>
          </a:xfrm>
          <a:prstGeom prst="rect">
            <a:avLst/>
          </a:prstGeom>
          <a:noFill/>
          <a:ln w="28575">
            <a:solidFill>
              <a:srgbClr val="134F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5" name="Imagen 6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811" y="4556191"/>
            <a:ext cx="101500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1357</TotalTime>
  <Words>492</Words>
  <Application>Microsoft Office PowerPoint</Application>
  <PresentationFormat>Panorámica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PEDRO CALERO FERNANDEZ</dc:creator>
  <cp:lastModifiedBy>Usuario</cp:lastModifiedBy>
  <cp:revision>142</cp:revision>
  <cp:lastPrinted>2021-10-25T10:54:39Z</cp:lastPrinted>
  <dcterms:created xsi:type="dcterms:W3CDTF">2020-03-25T17:37:54Z</dcterms:created>
  <dcterms:modified xsi:type="dcterms:W3CDTF">2021-10-26T07:47:24Z</dcterms:modified>
</cp:coreProperties>
</file>